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2"/>
  </p:notesMasterIdLst>
  <p:sldIdLst>
    <p:sldId id="514" r:id="rId2"/>
    <p:sldId id="304" r:id="rId3"/>
    <p:sldId id="429" r:id="rId4"/>
    <p:sldId id="497" r:id="rId5"/>
    <p:sldId id="515" r:id="rId6"/>
    <p:sldId id="430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22" r:id="rId20"/>
    <p:sldId id="523" r:id="rId21"/>
    <p:sldId id="516" r:id="rId22"/>
    <p:sldId id="517" r:id="rId23"/>
    <p:sldId id="518" r:id="rId24"/>
    <p:sldId id="519" r:id="rId25"/>
    <p:sldId id="520" r:id="rId26"/>
    <p:sldId id="521" r:id="rId27"/>
    <p:sldId id="512" r:id="rId28"/>
    <p:sldId id="510" r:id="rId29"/>
    <p:sldId id="511" r:id="rId30"/>
    <p:sldId id="323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CB50302-5ADE-4C86-A41C-6012606103D1}">
          <p14:sldIdLst>
            <p14:sldId id="514"/>
            <p14:sldId id="304"/>
            <p14:sldId id="429"/>
            <p14:sldId id="497"/>
            <p14:sldId id="515"/>
            <p14:sldId id="430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22"/>
            <p14:sldId id="523"/>
            <p14:sldId id="516"/>
            <p14:sldId id="517"/>
            <p14:sldId id="518"/>
            <p14:sldId id="519"/>
            <p14:sldId id="520"/>
            <p14:sldId id="521"/>
            <p14:sldId id="512"/>
            <p14:sldId id="510"/>
            <p14:sldId id="511"/>
            <p14:sldId id="32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Relationship Id="rId38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9B437-E087-4A4B-932D-274507901069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DC92E-707E-4756-AD3D-3957B09A4EF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4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pt-B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753903-9664-48C4-9B2B-8869E4BFE380}" type="datetimeFigureOut">
              <a:rPr lang="pt-BR" smtClean="0"/>
              <a:pPr/>
              <a:t>27/06/17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49C3F-0228-483C-B5DD-4CDB26057364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rgesoutomaior.com/blog/os-201-ataques-da-reforma-aos-trabalhador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329364" cy="245172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Reforma </a:t>
            </a:r>
            <a:r>
              <a:rPr lang="pt-BR" b="1" dirty="0"/>
              <a:t>Trabalhista (PLC 38/2017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sz="3600" b="1" dirty="0" smtClean="0"/>
              <a:t>CONTRAF - Coletivo </a:t>
            </a:r>
            <a:r>
              <a:rPr lang="pt-BR" sz="3600" b="1" dirty="0"/>
              <a:t>Jurídico Nacional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2157164" y="4882479"/>
            <a:ext cx="6591300" cy="1066801"/>
          </a:xfrm>
        </p:spPr>
        <p:txBody>
          <a:bodyPr>
            <a:noAutofit/>
          </a:bodyPr>
          <a:lstStyle/>
          <a:p>
            <a:r>
              <a:rPr lang="pt-BR" sz="2400" dirty="0" smtClean="0"/>
              <a:t>Fernando L. C. Antunes</a:t>
            </a:r>
            <a:endParaRPr lang="pt-BR" sz="2400" dirty="0"/>
          </a:p>
          <a:p>
            <a:r>
              <a:rPr lang="pt-BR" sz="2400" dirty="0"/>
              <a:t>Advocacia </a:t>
            </a:r>
            <a:r>
              <a:rPr lang="pt-BR" sz="2400" dirty="0" smtClean="0"/>
              <a:t>Garcez</a:t>
            </a:r>
          </a:p>
          <a:p>
            <a:r>
              <a:rPr lang="pt-BR" sz="2400" dirty="0" smtClean="0"/>
              <a:t>São Paulo, 27/6/2017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7367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4. Negociado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sobre o legislado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rgbClr val="000000"/>
                </a:solidFill>
              </a:rPr>
              <a:t>Acordo coletivo poderá suprimir </a:t>
            </a:r>
            <a:r>
              <a:rPr lang="pt-BR" sz="2600" u="sng" dirty="0">
                <a:solidFill>
                  <a:srgbClr val="000000"/>
                </a:solidFill>
              </a:rPr>
              <a:t>direitos relativos à saúde e segurança do trabalho:</a:t>
            </a:r>
          </a:p>
          <a:p>
            <a:pPr lvl="1" algn="just"/>
            <a:r>
              <a:rPr lang="pt-BR" sz="2600" dirty="0">
                <a:solidFill>
                  <a:srgbClr val="000000"/>
                </a:solidFill>
              </a:rPr>
              <a:t>Intervalo mínimo de uma hora para refeição e descanso para quem trabalha mais de 6 horas por dia, poderá ser reduzido para apenas 30 minutos</a:t>
            </a:r>
          </a:p>
          <a:p>
            <a:pPr lvl="1" algn="just"/>
            <a:r>
              <a:rPr lang="pt-BR" sz="2600" dirty="0">
                <a:solidFill>
                  <a:srgbClr val="000000"/>
                </a:solidFill>
              </a:rPr>
              <a:t>Possibilidade de prorrogação de jornada para até 12 horas diárias, </a:t>
            </a:r>
            <a:r>
              <a:rPr lang="pt-BR" sz="2600" u="sng" dirty="0">
                <a:solidFill>
                  <a:srgbClr val="000000"/>
                </a:solidFill>
              </a:rPr>
              <a:t>sem pagamento de horas extras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346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5. Contrato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intermitente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2756646"/>
            <a:ext cx="8640960" cy="3491753"/>
          </a:xfrm>
        </p:spPr>
        <p:txBody>
          <a:bodyPr>
            <a:normAutofit lnSpcReduction="10000"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Nova modalidade de contrato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Trabalhador permanece à disposição do empregador sem ganhar nada - </a:t>
            </a:r>
            <a:r>
              <a:rPr lang="pt-BR" sz="2400" b="1" u="sng" dirty="0">
                <a:solidFill>
                  <a:srgbClr val="000000"/>
                </a:solidFill>
              </a:rPr>
              <a:t>sendo remunerado apenas quando o empregador requisite os serviços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Sem ajuste prévio da </a:t>
            </a:r>
            <a:r>
              <a:rPr lang="pt-BR" sz="2400" b="1" u="sng" dirty="0">
                <a:solidFill>
                  <a:srgbClr val="000000"/>
                </a:solidFill>
              </a:rPr>
              <a:t>quantidade mínima de horas e do valor remuneratório mensal mínimo a ser percebido </a:t>
            </a:r>
            <a:endParaRPr lang="pt-BR" sz="2400" dirty="0">
              <a:solidFill>
                <a:srgbClr val="000000"/>
              </a:solidFill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Caso não possa comparecer após ter aceito o trabalho, além de não receber nada, terá ainda que pagar </a:t>
            </a:r>
            <a:r>
              <a:rPr lang="pt-BR" sz="2400" b="1" u="sng" dirty="0">
                <a:solidFill>
                  <a:srgbClr val="000000"/>
                </a:solidFill>
              </a:rPr>
              <a:t>multa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19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pt-BR" sz="4500" b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Teletrabalho</a:t>
            </a:r>
            <a:endParaRPr lang="pt-BR" sz="4500" b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Conceito: serviço prestado fora das dependências do empregador, com a utilização de tecnologias de informação e comunicação.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Não estabelece regras para controle da jornada de trabalho do empregado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Produtividade a baixos custos X saúde do trabalhador</a:t>
            </a:r>
          </a:p>
        </p:txBody>
      </p:sp>
    </p:spTree>
    <p:extLst>
      <p:ext uri="{BB962C8B-B14F-4D97-AF65-F5344CB8AC3E}">
        <p14:creationId xmlns:p14="http://schemas.microsoft.com/office/powerpoint/2010/main" val="2448049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7. Demissão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sem garantias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Desnecessária a assistência do sindicato ou autoridade do Ministério do Trabalho e Emprego para validar a demissão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Homologação passará a ser realizada de forma direta na CTPS do trabalhador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Modalidade de </a:t>
            </a:r>
            <a:r>
              <a:rPr lang="pt-BR" sz="2400" u="sng" dirty="0">
                <a:solidFill>
                  <a:srgbClr val="000000"/>
                </a:solidFill>
              </a:rPr>
              <a:t>dispensa “por acordo</a:t>
            </a:r>
            <a:r>
              <a:rPr lang="pt-BR" sz="2400" dirty="0">
                <a:solidFill>
                  <a:srgbClr val="000000"/>
                </a:solidFill>
              </a:rPr>
              <a:t>”, em que o empregado receberá metade do aviso prévio e da multa do FGTS, saca 80% do FGTS, e não tem direito ao seguro desemprego</a:t>
            </a:r>
          </a:p>
        </p:txBody>
      </p:sp>
    </p:spTree>
    <p:extLst>
      <p:ext uri="{BB962C8B-B14F-4D97-AF65-F5344CB8AC3E}">
        <p14:creationId xmlns:p14="http://schemas.microsoft.com/office/powerpoint/2010/main" val="281043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8. Trabalho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autônomo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O texto torna lícita a contratação de trabalhador autônomo com ou sem exclusividade, de forma contínua ou não, independentemente da função.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Independe dos requisitos do contrato de trabalho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Impossibilidade de reconhecimento do vínculo empregatício</a:t>
            </a:r>
          </a:p>
        </p:txBody>
      </p:sp>
    </p:spTree>
    <p:extLst>
      <p:ext uri="{BB962C8B-B14F-4D97-AF65-F5344CB8AC3E}">
        <p14:creationId xmlns:p14="http://schemas.microsoft.com/office/powerpoint/2010/main" val="377092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9. Limitação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do dano moral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O projeto limita o valor dos danos morais que podem ser pedidos na justiça do trabalho, vinculando o dano ao salário recebido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Dano moral de quem ganha mais, vale mais, e dano moral de trabalhador que tem salário baixo consequentemente será mais baixo</a:t>
            </a:r>
          </a:p>
        </p:txBody>
      </p:sp>
    </p:spTree>
    <p:extLst>
      <p:ext uri="{BB962C8B-B14F-4D97-AF65-F5344CB8AC3E}">
        <p14:creationId xmlns:p14="http://schemas.microsoft.com/office/powerpoint/2010/main" val="191061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10. Trabalhador </a:t>
            </a:r>
            <a:r>
              <a:rPr lang="pt-BR" sz="4500" b="1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hipersuficiente</a:t>
            </a:r>
            <a:endParaRPr lang="pt-BR" sz="4500" b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Caso o trabalhador tenha formação superior e ganhe salário maior do que R$11.062,62, o seu contrato terá o mesmo valor que uma convenção coletiva, pois é presumido que você sozinho tem a mesma força que um sindicato.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Contrato de trabalho pode prevalecer sobre a lei e não se poderá questionar cláusulas que considere injustas na Justiça do Trabalho.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433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11. Representação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por local de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Regulamentação do art. 11 da Constituição Federal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Exclui o sindicato de qualquer tipo de fiscalização quanto ao processo eleitoral do representante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Não garante a estabilidade no emprego:</a:t>
            </a:r>
          </a:p>
          <a:p>
            <a:pPr lvl="1" algn="just"/>
            <a:r>
              <a:rPr lang="pt-BR" sz="2400" dirty="0">
                <a:solidFill>
                  <a:srgbClr val="000000"/>
                </a:solidFill>
              </a:rPr>
              <a:t>Os representantes nos locais de trabalho poderão ser dispensados, para além de falta grave, por motivo disciplinar, técnico, econômico ou financeiro.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5542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1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12. Enfraquecimento </a:t>
            </a:r>
            <a:r>
              <a:rPr lang="pt-BR" sz="41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da</a:t>
            </a:r>
            <a:br>
              <a:rPr lang="pt-BR" sz="41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pt-BR" sz="41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organização dos </a:t>
            </a:r>
            <a:r>
              <a:rPr lang="pt-BR" sz="41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trabalhadores</a:t>
            </a:r>
            <a:endParaRPr lang="pt-BR" sz="4100" b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2756646"/>
            <a:ext cx="8640960" cy="349175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Retira força das entidades sindicais:</a:t>
            </a:r>
          </a:p>
          <a:p>
            <a:pPr lvl="1" algn="just"/>
            <a:r>
              <a:rPr lang="pt-BR" sz="2400" dirty="0"/>
              <a:t>Acaba com a obrigatoriedade da contribuição sindical</a:t>
            </a:r>
          </a:p>
          <a:p>
            <a:pPr lvl="1" algn="just"/>
            <a:r>
              <a:rPr lang="pt-BR" sz="2400" dirty="0"/>
              <a:t>Permite a dispensa coletiva sem negociação com sindicatos</a:t>
            </a:r>
          </a:p>
          <a:p>
            <a:pPr lvl="1" algn="just"/>
            <a:r>
              <a:rPr lang="pt-BR" sz="2400" dirty="0"/>
              <a:t>Demissão sem necessidade de homologação sindical </a:t>
            </a:r>
          </a:p>
          <a:p>
            <a:pPr lvl="1" algn="just"/>
            <a:r>
              <a:rPr lang="pt-BR" sz="2400" dirty="0"/>
              <a:t>Admite representante no local de trabalho sem participação sindical no processo </a:t>
            </a:r>
            <a:r>
              <a:rPr lang="pt-BR" sz="2400" dirty="0" smtClean="0"/>
              <a:t>eleitoral</a:t>
            </a:r>
          </a:p>
          <a:p>
            <a:pPr lvl="1" algn="just"/>
            <a:r>
              <a:rPr lang="pt-BR" sz="2400" dirty="0" smtClean="0"/>
              <a:t>Se </a:t>
            </a:r>
            <a:r>
              <a:rPr lang="pt-BR" sz="2400" dirty="0"/>
              <a:t>utiliza de diversos instrumentos para enfraquecer a força de organização do trabalhador, retirando o poder de negociação a favor da classe.</a:t>
            </a:r>
          </a:p>
        </p:txBody>
      </p:sp>
    </p:spTree>
    <p:extLst>
      <p:ext uri="{BB962C8B-B14F-4D97-AF65-F5344CB8AC3E}">
        <p14:creationId xmlns:p14="http://schemas.microsoft.com/office/powerpoint/2010/main" val="4063192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08139"/>
          </a:xfrm>
        </p:spPr>
        <p:txBody>
          <a:bodyPr/>
          <a:lstStyle/>
          <a:p>
            <a:r>
              <a:rPr lang="pt-BR" b="1" dirty="0">
                <a:solidFill>
                  <a:srgbClr val="0000FF"/>
                </a:solidFill>
              </a:rPr>
              <a:t>12. Enfraquecimento da</a:t>
            </a:r>
            <a:br>
              <a:rPr lang="pt-BR" b="1" dirty="0">
                <a:solidFill>
                  <a:srgbClr val="0000FF"/>
                </a:solidFill>
              </a:rPr>
            </a:br>
            <a:r>
              <a:rPr lang="pt-BR" b="1" dirty="0">
                <a:solidFill>
                  <a:srgbClr val="0000FF"/>
                </a:solidFill>
              </a:rPr>
              <a:t> organização dos trabalhadores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FINANCIAMENTO SINDICAL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 </a:t>
            </a:r>
            <a:r>
              <a:rPr lang="pt-BR" sz="2400" dirty="0" smtClean="0">
                <a:solidFill>
                  <a:srgbClr val="000000"/>
                </a:solidFill>
              </a:rPr>
              <a:t>Inviabiliza </a:t>
            </a:r>
            <a:r>
              <a:rPr lang="pt-BR" sz="2400" dirty="0">
                <a:solidFill>
                  <a:srgbClr val="000000"/>
                </a:solidFill>
              </a:rPr>
              <a:t>a </a:t>
            </a:r>
            <a:r>
              <a:rPr lang="pt-BR" sz="2400" dirty="0" smtClean="0">
                <a:solidFill>
                  <a:srgbClr val="000000"/>
                </a:solidFill>
              </a:rPr>
              <a:t>sustentação </a:t>
            </a:r>
            <a:r>
              <a:rPr lang="pt-BR" sz="2400" dirty="0">
                <a:solidFill>
                  <a:srgbClr val="000000"/>
                </a:solidFill>
              </a:rPr>
              <a:t>financeira do sindicato: outro ataque direto aos sindicatos, à sua </a:t>
            </a:r>
            <a:r>
              <a:rPr lang="pt-BR" sz="2400" dirty="0" smtClean="0">
                <a:solidFill>
                  <a:srgbClr val="000000"/>
                </a:solidFill>
              </a:rPr>
              <a:t>própria sobrevivência, </a:t>
            </a:r>
            <a:r>
              <a:rPr lang="pt-BR" sz="2400" dirty="0">
                <a:solidFill>
                  <a:srgbClr val="000000"/>
                </a:solidFill>
              </a:rPr>
              <a:t>é a </a:t>
            </a:r>
            <a:r>
              <a:rPr lang="pt-BR" sz="2400" dirty="0" smtClean="0">
                <a:solidFill>
                  <a:srgbClr val="000000"/>
                </a:solidFill>
              </a:rPr>
              <a:t>reformulação </a:t>
            </a:r>
            <a:r>
              <a:rPr lang="pt-BR" sz="2400" dirty="0">
                <a:solidFill>
                  <a:srgbClr val="000000"/>
                </a:solidFill>
              </a:rPr>
              <a:t>do atual artigo 578, que trata da </a:t>
            </a:r>
            <a:r>
              <a:rPr lang="pt-BR" sz="2400" dirty="0" smtClean="0">
                <a:solidFill>
                  <a:srgbClr val="000000"/>
                </a:solidFill>
              </a:rPr>
              <a:t>contribuição </a:t>
            </a:r>
            <a:r>
              <a:rPr lang="pt-BR" sz="2400" dirty="0">
                <a:solidFill>
                  <a:srgbClr val="000000"/>
                </a:solidFill>
              </a:rPr>
              <a:t>sindical (o conhecido imposto sindical). O PL transforma todas as </a:t>
            </a:r>
            <a:r>
              <a:rPr lang="pt-BR" sz="2400" dirty="0" smtClean="0">
                <a:solidFill>
                  <a:srgbClr val="000000"/>
                </a:solidFill>
              </a:rPr>
              <a:t>contribuições </a:t>
            </a:r>
            <a:r>
              <a:rPr lang="pt-BR" sz="2400" dirty="0">
                <a:solidFill>
                  <a:srgbClr val="000000"/>
                </a:solidFill>
              </a:rPr>
              <a:t>de custeio ou financiamento sindical em facultativas, exigindo </a:t>
            </a:r>
            <a:r>
              <a:rPr lang="pt-BR" sz="2400" dirty="0" smtClean="0">
                <a:solidFill>
                  <a:srgbClr val="000000"/>
                </a:solidFill>
              </a:rPr>
              <a:t>prévia autorização </a:t>
            </a:r>
            <a:r>
              <a:rPr lang="pt-BR" sz="2400" dirty="0">
                <a:solidFill>
                  <a:srgbClr val="000000"/>
                </a:solidFill>
              </a:rPr>
              <a:t>individual para a sua </a:t>
            </a:r>
            <a:r>
              <a:rPr lang="pt-BR" sz="2400" dirty="0" smtClean="0">
                <a:solidFill>
                  <a:srgbClr val="000000"/>
                </a:solidFill>
              </a:rPr>
              <a:t>cobrança </a:t>
            </a:r>
            <a:r>
              <a:rPr lang="pt-BR" sz="2400" dirty="0">
                <a:solidFill>
                  <a:srgbClr val="000000"/>
                </a:solidFill>
              </a:rPr>
              <a:t>e desconto. </a:t>
            </a:r>
            <a:r>
              <a:rPr lang="pt-BR" sz="2400" dirty="0" smtClean="0">
                <a:solidFill>
                  <a:srgbClr val="000000"/>
                </a:solidFill>
              </a:rPr>
              <a:t>(Fonte: CUT)</a:t>
            </a:r>
            <a:endParaRPr lang="pt-BR" sz="2400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709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b="1" dirty="0">
                <a:solidFill>
                  <a:srgbClr val="0000FF"/>
                </a:solidFill>
              </a:rPr>
              <a:t>Reforma trabalhista</a:t>
            </a:r>
            <a:br>
              <a:rPr lang="pt-BR" altLang="pt-BR" b="1" dirty="0">
                <a:solidFill>
                  <a:srgbClr val="0000FF"/>
                </a:solidFill>
              </a:rPr>
            </a:br>
            <a:r>
              <a:rPr lang="pt-BR" altLang="pt-BR" b="1" dirty="0">
                <a:solidFill>
                  <a:srgbClr val="0000FF"/>
                </a:solidFill>
              </a:rPr>
              <a:t>CENÁRIO PRECARIZANTE</a:t>
            </a: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1520" y="2756646"/>
            <a:ext cx="8712967" cy="36966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altLang="pt-BR" sz="2600" dirty="0">
                <a:solidFill>
                  <a:srgbClr val="000000"/>
                </a:solidFill>
              </a:rPr>
              <a:t>Terceirização sem limites</a:t>
            </a:r>
          </a:p>
          <a:p>
            <a:pPr algn="just"/>
            <a:r>
              <a:rPr lang="pt-BR" altLang="pt-BR" sz="2600" dirty="0">
                <a:solidFill>
                  <a:srgbClr val="000000"/>
                </a:solidFill>
              </a:rPr>
              <a:t>Negociado sobre o legislado</a:t>
            </a:r>
          </a:p>
          <a:p>
            <a:pPr algn="just"/>
            <a:r>
              <a:rPr lang="pt-BR" altLang="en-US" sz="2600" dirty="0">
                <a:solidFill>
                  <a:srgbClr val="000000"/>
                </a:solidFill>
              </a:rPr>
              <a:t>Dificultar execução trabalhista; </a:t>
            </a:r>
          </a:p>
          <a:p>
            <a:pPr algn="just"/>
            <a:r>
              <a:rPr lang="pt-BR" altLang="en-US" sz="2600" dirty="0">
                <a:solidFill>
                  <a:srgbClr val="000000"/>
                </a:solidFill>
              </a:rPr>
              <a:t>Implementar a agenda CNI-FIESP em direitos trabalhistas em geral e no processo do trabalho;</a:t>
            </a:r>
          </a:p>
          <a:p>
            <a:pPr algn="just"/>
            <a:r>
              <a:rPr lang="pt-BR" altLang="pt-BR" sz="2600" dirty="0">
                <a:solidFill>
                  <a:srgbClr val="000000"/>
                </a:solidFill>
              </a:rPr>
              <a:t>Precarização dos Tribunais</a:t>
            </a:r>
          </a:p>
          <a:p>
            <a:pPr algn="just"/>
            <a:r>
              <a:rPr lang="pt-BR" altLang="en-US" sz="2600" dirty="0">
                <a:solidFill>
                  <a:srgbClr val="000000"/>
                </a:solidFill>
              </a:rPr>
              <a:t>Limite de gastos com saúde e educação e aumento de salários para a alta burocracia do Judiciário;</a:t>
            </a:r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49932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08139"/>
          </a:xfrm>
        </p:spPr>
        <p:txBody>
          <a:bodyPr/>
          <a:lstStyle/>
          <a:p>
            <a:r>
              <a:rPr lang="pt-BR" b="1" dirty="0">
                <a:solidFill>
                  <a:srgbClr val="0000FF"/>
                </a:solidFill>
              </a:rPr>
              <a:t>12. Enfraquecimento da</a:t>
            </a:r>
            <a:br>
              <a:rPr lang="pt-BR" b="1" dirty="0">
                <a:solidFill>
                  <a:srgbClr val="0000FF"/>
                </a:solidFill>
              </a:rPr>
            </a:br>
            <a:r>
              <a:rPr lang="pt-BR" b="1" dirty="0">
                <a:solidFill>
                  <a:srgbClr val="0000FF"/>
                </a:solidFill>
              </a:rPr>
              <a:t> organização dos trabalhadores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“A </a:t>
            </a:r>
            <a:r>
              <a:rPr lang="pt-BR" sz="2400" dirty="0">
                <a:solidFill>
                  <a:srgbClr val="000000"/>
                </a:solidFill>
              </a:rPr>
              <a:t>CUT sempre defendeu que a </a:t>
            </a:r>
            <a:r>
              <a:rPr lang="pt-BR" sz="2400" dirty="0" smtClean="0">
                <a:solidFill>
                  <a:srgbClr val="000000"/>
                </a:solidFill>
              </a:rPr>
              <a:t>sustentação </a:t>
            </a:r>
            <a:r>
              <a:rPr lang="pt-BR" sz="2400" dirty="0">
                <a:solidFill>
                  <a:srgbClr val="000000"/>
                </a:solidFill>
              </a:rPr>
              <a:t>financeira fosse com base em </a:t>
            </a:r>
            <a:r>
              <a:rPr lang="pt-BR" sz="2400" dirty="0" smtClean="0">
                <a:solidFill>
                  <a:srgbClr val="000000"/>
                </a:solidFill>
              </a:rPr>
              <a:t>contribuições </a:t>
            </a:r>
            <a:r>
              <a:rPr lang="pt-BR" sz="2400" dirty="0">
                <a:solidFill>
                  <a:srgbClr val="000000"/>
                </a:solidFill>
              </a:rPr>
              <a:t>financeiras voluntarias e decidias em assembleias. Temos clareza que a </a:t>
            </a:r>
            <a:r>
              <a:rPr lang="pt-BR" sz="2400" dirty="0" smtClean="0">
                <a:solidFill>
                  <a:srgbClr val="000000"/>
                </a:solidFill>
              </a:rPr>
              <a:t>manutenção </a:t>
            </a:r>
            <a:r>
              <a:rPr lang="pt-BR" sz="2400" dirty="0">
                <a:solidFill>
                  <a:srgbClr val="000000"/>
                </a:solidFill>
              </a:rPr>
              <a:t>do imposto sindical em todos esses anos </a:t>
            </a:r>
            <a:r>
              <a:rPr lang="pt-BR" sz="2400" dirty="0" smtClean="0">
                <a:solidFill>
                  <a:srgbClr val="000000"/>
                </a:solidFill>
              </a:rPr>
              <a:t>só́ </a:t>
            </a:r>
            <a:r>
              <a:rPr lang="pt-BR" sz="2400" dirty="0">
                <a:solidFill>
                  <a:srgbClr val="000000"/>
                </a:solidFill>
              </a:rPr>
              <a:t>contribuiu para a </a:t>
            </a:r>
            <a:r>
              <a:rPr lang="pt-BR" sz="2400" dirty="0" smtClean="0">
                <a:solidFill>
                  <a:srgbClr val="000000"/>
                </a:solidFill>
              </a:rPr>
              <a:t>pulverização </a:t>
            </a:r>
            <a:r>
              <a:rPr lang="pt-BR" sz="2400" dirty="0">
                <a:solidFill>
                  <a:srgbClr val="000000"/>
                </a:solidFill>
              </a:rPr>
              <a:t>sindical e a </a:t>
            </a:r>
            <a:r>
              <a:rPr lang="pt-BR" sz="2400" dirty="0" smtClean="0">
                <a:solidFill>
                  <a:srgbClr val="000000"/>
                </a:solidFill>
              </a:rPr>
              <a:t>divisão </a:t>
            </a:r>
            <a:r>
              <a:rPr lang="pt-BR" sz="2400" dirty="0">
                <a:solidFill>
                  <a:srgbClr val="000000"/>
                </a:solidFill>
              </a:rPr>
              <a:t>das lutas sindicais. No entanto, está claro que nesse projeto a </a:t>
            </a:r>
            <a:r>
              <a:rPr lang="pt-BR" sz="2400" dirty="0" smtClean="0">
                <a:solidFill>
                  <a:srgbClr val="000000"/>
                </a:solidFill>
              </a:rPr>
              <a:t>intenção </a:t>
            </a:r>
            <a:r>
              <a:rPr lang="pt-BR" sz="2400" dirty="0">
                <a:solidFill>
                  <a:srgbClr val="000000"/>
                </a:solidFill>
              </a:rPr>
              <a:t>é enfraquecer e derrotar as lutas sindicais. Um processo de </a:t>
            </a:r>
            <a:r>
              <a:rPr lang="pt-BR" sz="2400" dirty="0" smtClean="0">
                <a:solidFill>
                  <a:srgbClr val="000000"/>
                </a:solidFill>
              </a:rPr>
              <a:t>mudanças </a:t>
            </a:r>
            <a:r>
              <a:rPr lang="pt-BR" sz="2400" dirty="0">
                <a:solidFill>
                  <a:srgbClr val="000000"/>
                </a:solidFill>
              </a:rPr>
              <a:t>com esse </a:t>
            </a:r>
            <a:r>
              <a:rPr lang="pt-BR" sz="2400" dirty="0" smtClean="0">
                <a:solidFill>
                  <a:srgbClr val="000000"/>
                </a:solidFill>
              </a:rPr>
              <a:t>nível </a:t>
            </a:r>
            <a:r>
              <a:rPr lang="pt-BR" sz="2400" dirty="0">
                <a:solidFill>
                  <a:srgbClr val="000000"/>
                </a:solidFill>
              </a:rPr>
              <a:t>de profundidade exige uma paciente </a:t>
            </a:r>
            <a:r>
              <a:rPr lang="pt-BR" sz="2400" dirty="0" smtClean="0">
                <a:solidFill>
                  <a:srgbClr val="000000"/>
                </a:solidFill>
              </a:rPr>
              <a:t>negociação </a:t>
            </a:r>
            <a:r>
              <a:rPr lang="pt-BR" sz="2400" dirty="0">
                <a:solidFill>
                  <a:srgbClr val="000000"/>
                </a:solidFill>
              </a:rPr>
              <a:t>e, principalmente, um processo de </a:t>
            </a:r>
            <a:r>
              <a:rPr lang="pt-BR" sz="2400" dirty="0" smtClean="0">
                <a:solidFill>
                  <a:srgbClr val="000000"/>
                </a:solidFill>
              </a:rPr>
              <a:t>transição, </a:t>
            </a:r>
            <a:r>
              <a:rPr lang="pt-BR" sz="2400" dirty="0">
                <a:solidFill>
                  <a:srgbClr val="000000"/>
                </a:solidFill>
              </a:rPr>
              <a:t>para que que seja um fator de fortalecimento dos sindicatos e </a:t>
            </a:r>
            <a:r>
              <a:rPr lang="pt-BR" sz="2400" dirty="0" smtClean="0">
                <a:solidFill>
                  <a:srgbClr val="000000"/>
                </a:solidFill>
              </a:rPr>
              <a:t>não </a:t>
            </a:r>
            <a:r>
              <a:rPr lang="pt-BR" sz="2400" dirty="0">
                <a:solidFill>
                  <a:srgbClr val="000000"/>
                </a:solidFill>
              </a:rPr>
              <a:t>de sua </a:t>
            </a:r>
            <a:r>
              <a:rPr lang="pt-BR" sz="2400" dirty="0" smtClean="0">
                <a:solidFill>
                  <a:srgbClr val="000000"/>
                </a:solidFill>
              </a:rPr>
              <a:t>destruição”. (CUT)</a:t>
            </a:r>
            <a:endParaRPr lang="pt-BR" sz="2400" dirty="0">
              <a:solidFill>
                <a:srgbClr val="000000"/>
              </a:solidFill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461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Reforma trabalhista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PROJETO DE LEI DA CÂMARA nº 38, de 2017 - Reforma Trabalhista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Ementa: Altera a Consolidação das Leis do Trabalho (CLT), aprovada pelo Decreto-Lei nº 5.452, de 1º de maio de 1943, e as Leis </a:t>
            </a:r>
            <a:r>
              <a:rPr lang="pt-BR" sz="2400" dirty="0" err="1">
                <a:solidFill>
                  <a:srgbClr val="000000"/>
                </a:solidFill>
              </a:rPr>
              <a:t>nºs</a:t>
            </a:r>
            <a:r>
              <a:rPr lang="pt-BR" sz="2400" dirty="0">
                <a:solidFill>
                  <a:srgbClr val="000000"/>
                </a:solidFill>
              </a:rPr>
              <a:t> 6.019, de 3 de janeiro de 1974, 8.036, de 11 de maio de 1990, e 8.212, de 24 de julho de 1991, a fim de adequar a legislação às novas relações de trabalho.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1683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Reforma trabalhista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2756646"/>
            <a:ext cx="8640960" cy="3768698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20/06/2017 - Votação, nos termos do artigo 308 do Regimento Interno do Senado Federal. A Comissão de Assuntos Sociais rejeitou o Relatório do Senador Ricardo Ferraço, por 10 votos NÃO e 09 votos SIM.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Regimento Interno do Senado Federal (art. 128), vencido o Relator, foi designado, para lhe suceder, o Senador Paulo Paim, autor do Voto em Separado pela rejeição do Projeto.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Comissão de Assuntos Sociais aprovou o Voto em Separado do Senador Paulo Paim, Relator do vencido, que passa a constituir Parecer contrário ao Projeto de Lei da Câmara nº 38, de 2017.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5088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Reforma trabalhista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20/6 – Listagem de votação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 </a:t>
            </a:r>
            <a:r>
              <a:rPr lang="pt-BR" sz="2400" dirty="0" smtClean="0">
                <a:solidFill>
                  <a:srgbClr val="000000"/>
                </a:solidFill>
              </a:rPr>
              <a:t>20</a:t>
            </a:r>
            <a:r>
              <a:rPr lang="pt-BR" sz="2400" dirty="0">
                <a:solidFill>
                  <a:srgbClr val="000000"/>
                </a:solidFill>
              </a:rPr>
              <a:t>/6 – Voto em separado do Sen. Paim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 </a:t>
            </a:r>
            <a:r>
              <a:rPr lang="pt-BR" sz="2400" dirty="0" smtClean="0">
                <a:solidFill>
                  <a:srgbClr val="000000"/>
                </a:solidFill>
              </a:rPr>
              <a:t>20</a:t>
            </a:r>
            <a:r>
              <a:rPr lang="pt-BR" sz="2400" dirty="0">
                <a:solidFill>
                  <a:srgbClr val="000000"/>
                </a:solidFill>
              </a:rPr>
              <a:t>/6 - Relatório do Senador Romero Jucá, com voto favorável ao Projeto. Matéria pronta para a Pauta na Comissão de Constituição, Justiça e Cidadania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 </a:t>
            </a:r>
            <a:r>
              <a:rPr lang="pt-BR" sz="2400" dirty="0" smtClean="0">
                <a:solidFill>
                  <a:srgbClr val="000000"/>
                </a:solidFill>
              </a:rPr>
              <a:t>20</a:t>
            </a:r>
            <a:r>
              <a:rPr lang="pt-BR" sz="2400" dirty="0">
                <a:solidFill>
                  <a:srgbClr val="000000"/>
                </a:solidFill>
              </a:rPr>
              <a:t>/6 - Voto em Separado do Senador Eduardo Braga, contrário ao Projeto. Matéria incluída na Pauta da Comissão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958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Reforma trabalhista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3400" dirty="0">
                <a:solidFill>
                  <a:srgbClr val="000000"/>
                </a:solidFill>
              </a:rPr>
              <a:t>23/3 – Voto em separado do Sen. Paulo Paim pela inconstitucionalidade do PLC 38/2017, e, no mérito, por sua rejeição. Matéria aguardando realização de Audiência </a:t>
            </a:r>
            <a:r>
              <a:rPr lang="pt-BR" sz="3400" dirty="0" smtClean="0">
                <a:solidFill>
                  <a:srgbClr val="000000"/>
                </a:solidFill>
              </a:rPr>
              <a:t>Pública.</a:t>
            </a:r>
          </a:p>
          <a:p>
            <a:pPr algn="just"/>
            <a:r>
              <a:rPr lang="pt-BR" sz="3400" dirty="0" smtClean="0">
                <a:solidFill>
                  <a:srgbClr val="000000"/>
                </a:solidFill>
              </a:rPr>
              <a:t>Relator </a:t>
            </a:r>
            <a:r>
              <a:rPr lang="pt-BR" sz="3400" dirty="0">
                <a:solidFill>
                  <a:srgbClr val="000000"/>
                </a:solidFill>
              </a:rPr>
              <a:t>atual: Romero Jucá </a:t>
            </a:r>
            <a:r>
              <a:rPr lang="pt-BR" sz="3400" dirty="0" smtClean="0">
                <a:solidFill>
                  <a:srgbClr val="000000"/>
                </a:solidFill>
              </a:rPr>
              <a:t>- Último </a:t>
            </a:r>
            <a:r>
              <a:rPr lang="pt-BR" sz="3400" dirty="0">
                <a:solidFill>
                  <a:srgbClr val="000000"/>
                </a:solidFill>
              </a:rPr>
              <a:t>local: 23/06/2017 - Comissão de Constituição, Justiça e Cidadania </a:t>
            </a:r>
          </a:p>
          <a:p>
            <a:pPr algn="just"/>
            <a:r>
              <a:rPr lang="pt-BR" sz="3400" dirty="0">
                <a:solidFill>
                  <a:srgbClr val="000000"/>
                </a:solidFill>
              </a:rPr>
              <a:t>Último estado: 23/06/2017 - AUDIÊNCIA PÚBLICA</a:t>
            </a:r>
          </a:p>
          <a:p>
            <a:pPr algn="just"/>
            <a:r>
              <a:rPr lang="pt-BR" sz="3400" dirty="0">
                <a:solidFill>
                  <a:srgbClr val="000000"/>
                </a:solidFill>
              </a:rPr>
              <a:t> </a:t>
            </a:r>
            <a:r>
              <a:rPr lang="pt-BR" sz="3400" dirty="0" smtClean="0">
                <a:solidFill>
                  <a:srgbClr val="000000"/>
                </a:solidFill>
              </a:rPr>
              <a:t>Governo </a:t>
            </a:r>
            <a:r>
              <a:rPr lang="pt-BR" sz="3400" dirty="0">
                <a:solidFill>
                  <a:srgbClr val="000000"/>
                </a:solidFill>
              </a:rPr>
              <a:t>acredita que na CCJ (Comissão de Constituição e Justiça) o placar da reforma seja revertido, pois a base só teria perdido antes porque alguns senadores mudaram de voto.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5930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Reforma trabalhista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 </a:t>
            </a:r>
            <a:r>
              <a:rPr lang="pt-BR" sz="2400" dirty="0">
                <a:solidFill>
                  <a:srgbClr val="000000"/>
                </a:solidFill>
              </a:rPr>
              <a:t>Expectativa é que a votação seja mais tranquila para o governo no plenário do Senado, já que é necessário apenas o "quórum mínimo" para ser aprovado, ou seja, a maioria mais um, dos parlamentares que estiverem na sessão.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Requisitos mais simples para aprovação: lei ordinária e não uma emenda à Constituição.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5315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036131"/>
          </a:xfrm>
        </p:spPr>
        <p:txBody>
          <a:bodyPr/>
          <a:lstStyle/>
          <a:p>
            <a:r>
              <a:rPr lang="pt-BR" dirty="0" smtClean="0"/>
              <a:t>Reforma trabalhista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2896"/>
            <a:ext cx="8784976" cy="352839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Fatores externos: Situação </a:t>
            </a:r>
            <a:r>
              <a:rPr lang="pt-BR" sz="2400" dirty="0">
                <a:solidFill>
                  <a:srgbClr val="000000"/>
                </a:solidFill>
              </a:rPr>
              <a:t>inédita no país, denúncia criminal contra Michel Temer pelo crime de corrupção passiva </a:t>
            </a:r>
            <a:r>
              <a:rPr lang="pt-BR" sz="2400" dirty="0" smtClean="0">
                <a:solidFill>
                  <a:srgbClr val="000000"/>
                </a:solidFill>
              </a:rPr>
              <a:t>(Base deteriorando);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Como </a:t>
            </a:r>
            <a:r>
              <a:rPr lang="pt-BR" sz="2400" dirty="0">
                <a:solidFill>
                  <a:srgbClr val="000000"/>
                </a:solidFill>
              </a:rPr>
              <a:t>demonstração de força para dar sinais de que ainda não se trata de um governo morto e enterrado, o Planalto prevê aprovação da reforma trabalhista na quarta no Senado: na CCJ pela manhã e no plenário ao final do dia.  </a:t>
            </a:r>
            <a:endParaRPr lang="pt-BR" sz="2400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Movimento de pressão e articulação no SF: convencer </a:t>
            </a:r>
            <a:r>
              <a:rPr lang="pt-BR" sz="2400" dirty="0" err="1" smtClean="0">
                <a:solidFill>
                  <a:srgbClr val="000000"/>
                </a:solidFill>
              </a:rPr>
              <a:t>Senador@s</a:t>
            </a:r>
            <a:r>
              <a:rPr lang="pt-BR" sz="2400" dirty="0" smtClean="0">
                <a:solidFill>
                  <a:srgbClr val="000000"/>
                </a:solidFill>
              </a:rPr>
              <a:t> indecisos e dissuadir os apoiadores de um governo impopular e corrupto.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795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7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Tramitação</a:t>
            </a:r>
            <a:r>
              <a:rPr lang="pt-BR" dirty="0"/>
              <a:t> </a:t>
            </a:r>
            <a:r>
              <a:rPr lang="pt-BR" sz="37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do projeto no Senado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3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PLC 38/2017</a:t>
            </a:r>
          </a:p>
          <a:p>
            <a:pPr algn="just"/>
            <a:r>
              <a:rPr lang="pt-BR" sz="2400" dirty="0"/>
              <a:t>Duas audiências públicas em cada uma das três comissões no Senado antes de levar ao Plenário</a:t>
            </a:r>
          </a:p>
          <a:p>
            <a:pPr algn="just"/>
            <a:r>
              <a:rPr lang="pt-BR" sz="2400" dirty="0"/>
              <a:t>Congresso fechado nos acordos para aprovação</a:t>
            </a:r>
          </a:p>
          <a:p>
            <a:r>
              <a:rPr lang="pt-BR" sz="2400" dirty="0"/>
              <a:t>Regime de urgência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17638"/>
            <a:ext cx="4041775" cy="4708525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</a:t>
            </a:r>
            <a:r>
              <a:rPr lang="pt-BR" dirty="0" smtClean="0"/>
              <a:t>elator </a:t>
            </a:r>
            <a:r>
              <a:rPr lang="pt-BR" dirty="0"/>
              <a:t>- Ricardo Ferraço (PSDB–ES)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20" y="1556792"/>
            <a:ext cx="3456384" cy="3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79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7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O que o projeto NÃO prevê: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925" y="2564904"/>
            <a:ext cx="8476555" cy="3683495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6000" dirty="0">
                <a:solidFill>
                  <a:srgbClr val="000000"/>
                </a:solidFill>
              </a:rPr>
              <a:t>As matérias que são de relevância para a classe trabalhadora e que possam elevar sua condição social, o projeto silenciou. </a:t>
            </a:r>
          </a:p>
          <a:p>
            <a:pPr lvl="1" algn="just"/>
            <a:r>
              <a:rPr lang="pt-BR" sz="6000" dirty="0">
                <a:solidFill>
                  <a:srgbClr val="000000"/>
                </a:solidFill>
              </a:rPr>
              <a:t>garantia de emprego do trabalhador para que não seja dispensado arbitrariamente ou sem justa causa; </a:t>
            </a:r>
          </a:p>
          <a:p>
            <a:pPr lvl="1" algn="just"/>
            <a:r>
              <a:rPr lang="pt-BR" sz="6000" dirty="0">
                <a:solidFill>
                  <a:srgbClr val="000000"/>
                </a:solidFill>
              </a:rPr>
              <a:t>para que possa reivindicar seus direitos sem ser punido, com o direito de greve; </a:t>
            </a:r>
          </a:p>
          <a:p>
            <a:pPr lvl="1" algn="just"/>
            <a:r>
              <a:rPr lang="pt-BR" sz="6000" dirty="0">
                <a:solidFill>
                  <a:srgbClr val="000000"/>
                </a:solidFill>
              </a:rPr>
              <a:t>sobre a redução da jornada de trabalho, sem redução dos salários.</a:t>
            </a:r>
          </a:p>
          <a:p>
            <a:pPr marL="0" indent="0" algn="just">
              <a:buNone/>
            </a:pPr>
            <a:r>
              <a:rPr lang="pt-BR" sz="6000" b="1" dirty="0">
                <a:solidFill>
                  <a:srgbClr val="000000"/>
                </a:solidFill>
              </a:rPr>
              <a:t> Pelo contrário, o projeto quer que trabalhemos mais por menores salários!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521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Sequer para os patrões isso será uma saída. 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Desvalorizar a classe trabalhadora, que é quem consome e movimenta a economia, só irá tornar o Brasil mais subalterno na economia mundial, e inviável na competição internacional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Para defender seus direitos, somente a Greve Geral, com paralisação de todas as atividades, é alternativa.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8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AMPLO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</a:rPr>
              <a:t>O conjunto de alterações propostas no sistema de regulação trabalhista brasileiro abrange um grande volume de proposições legislativas, ultrapassando a marca de duas mil. O carro-chefe das propostas é o PL 6.787/2016, conhecido como “</a:t>
            </a:r>
            <a:r>
              <a:rPr lang="pt-BR" dirty="0" err="1">
                <a:solidFill>
                  <a:srgbClr val="000000"/>
                </a:solidFill>
              </a:rPr>
              <a:t>mini-reforma</a:t>
            </a:r>
            <a:r>
              <a:rPr lang="pt-BR" dirty="0">
                <a:solidFill>
                  <a:srgbClr val="000000"/>
                </a:solidFill>
              </a:rPr>
              <a:t> trabalhista”, mas as mudanças pretendidas alcançam temas que vão desde a restrição conceitual do trabalho análogo à escravidão (PLS 432/2013) à terceirização da atividade-fim (PL 4302/1998 e PLC 30/5015), passando pela legalização da jornada intermitente (PLS 218/2016) e pela limitação do poder fiscalizatório do Estado (PL 1.572/2011, anteprojeto de lei do Código Comercial)</a:t>
            </a:r>
            <a:r>
              <a:rPr lang="pt-BR" dirty="0" smtClean="0">
                <a:solidFill>
                  <a:srgbClr val="000000"/>
                </a:solidFill>
              </a:rPr>
              <a:t>. (</a:t>
            </a:r>
            <a:r>
              <a:rPr lang="pt-BR" dirty="0">
                <a:solidFill>
                  <a:srgbClr val="000000"/>
                </a:solidFill>
              </a:rPr>
              <a:t>NOTA TECNICA ANPT SINAIT ANAMATRA REFORMA TRABALHISTA)</a:t>
            </a:r>
          </a:p>
        </p:txBody>
      </p:sp>
    </p:spTree>
    <p:extLst>
      <p:ext uri="{BB962C8B-B14F-4D97-AF65-F5344CB8AC3E}">
        <p14:creationId xmlns:p14="http://schemas.microsoft.com/office/powerpoint/2010/main" val="529219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23528" y="1341438"/>
            <a:ext cx="813626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BR" sz="4000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4000" dirty="0" smtClean="0">
                <a:solidFill>
                  <a:schemeClr val="bg1"/>
                </a:solidFill>
                <a:latin typeface="+mn-lt"/>
              </a:rPr>
              <a:t>Obrigado </a:t>
            </a:r>
            <a:r>
              <a:rPr lang="pt-BR" altLang="pt-BR" sz="4000" dirty="0">
                <a:solidFill>
                  <a:schemeClr val="bg1"/>
                </a:solidFill>
                <a:latin typeface="+mn-lt"/>
              </a:rPr>
              <a:t>pela atenção!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BR" sz="40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4000" dirty="0" smtClean="0">
                <a:latin typeface="+mn-lt"/>
              </a:rPr>
              <a:t>Fernando L. C. Antunes</a:t>
            </a:r>
            <a:endParaRPr lang="pt-BR" altLang="pt-BR" sz="40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4000" dirty="0">
                <a:latin typeface="+mn-lt"/>
              </a:rPr>
              <a:t>61 </a:t>
            </a:r>
            <a:r>
              <a:rPr lang="pt-BR" altLang="pt-BR" sz="4000" dirty="0" smtClean="0">
                <a:latin typeface="+mn-lt"/>
              </a:rPr>
              <a:t>98583-1898</a:t>
            </a:r>
            <a:endParaRPr lang="pt-BR" altLang="pt-BR" sz="40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4000" dirty="0" err="1" smtClean="0">
                <a:latin typeface="+mn-lt"/>
              </a:rPr>
              <a:t>fernando@</a:t>
            </a:r>
            <a:r>
              <a:rPr lang="pt-BR" altLang="pt-BR" sz="4000" dirty="0" err="1">
                <a:latin typeface="+mn-lt"/>
              </a:rPr>
              <a:t>advocaciagarcez.adv.br</a:t>
            </a:r>
            <a:endParaRPr lang="pt-BR" altLang="pt-BR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80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pt-BR" sz="5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Projeto de Reforma Trabalhista</a:t>
            </a:r>
            <a:br>
              <a:rPr lang="pt-BR" sz="5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pt-BR" sz="5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desmonte e precarização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o mais duro ataque à classe trabalhadora em toda a história do direito do trabalho no Brasil”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enviado pelo executivo, parte de um governo ilegítimo que ocupa ilegalmente a presidência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Sem condições jurídicas, éticas, morais ou democráticas para propor reformas da natureza que propõe, de desmonte e precarização dos direitos dos trabalhadores. 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56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Reforma trabalhista – Histórico de tramitação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2708920"/>
            <a:ext cx="8712968" cy="3816424"/>
          </a:xfrm>
        </p:spPr>
        <p:txBody>
          <a:bodyPr>
            <a:normAutofit fontScale="77500" lnSpcReduction="20000"/>
          </a:bodyPr>
          <a:lstStyle/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Dezembro de 2016: Executivo envia o Projeto de Reforma Trabalhista (PL nº 6.787/2016) para a Câmara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Fevereiro de 2017: Constituição de uma Comissão Especial para a apreciação do PL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12/04/2017: Relator Rogério Marinho (PSDB-RN) apresenta seu Parecer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25/04/2017: Parecer aprovado na Comissão Especial (27x10)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27/04/2017: PL aprovado na Câmara dos Deputados (296x177)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28/04/2017: Chega ao Senado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04/05/2017: CAE-SF; Relator Senador Ricardo Ferraço (PSDB-ES)</a:t>
            </a:r>
          </a:p>
          <a:p>
            <a:pPr lvl="1"/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oram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propostas </a:t>
            </a: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centenas de Emendas (quase 700)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pt-BR" altLang="pt-BR" sz="4000" b="1" dirty="0">
                <a:solidFill>
                  <a:srgbClr val="0000FF"/>
                </a:solidFill>
              </a:rPr>
              <a:t>PL 6787/2016</a:t>
            </a: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Texto </a:t>
            </a:r>
            <a:r>
              <a:rPr lang="pt-BR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base x Texto relator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u="sng" dirty="0">
                <a:solidFill>
                  <a:srgbClr val="000000"/>
                </a:solidFill>
              </a:rPr>
              <a:t>O texto base do PL que previa reforma trabalhista em apenas 4 pontos principais</a:t>
            </a:r>
            <a:r>
              <a:rPr lang="pt-BR" sz="2400" b="1" dirty="0">
                <a:solidFill>
                  <a:srgbClr val="000000"/>
                </a:solidFill>
              </a:rPr>
              <a:t> (Contrato de Trabalho a Tempo Parcial, Representação de Trabalhadores por Local de Trabalho, Prevalência do Negociado sobre o Legislado e Ampliação do Contrato de Trabalho Temporário) </a:t>
            </a:r>
            <a:r>
              <a:rPr lang="pt-BR" sz="2400" b="1" u="sng" dirty="0">
                <a:solidFill>
                  <a:srgbClr val="000000"/>
                </a:solidFill>
              </a:rPr>
              <a:t>foi amplamente estendido pelo relator, que a partir das emendas apresentadas consolidou um texto que, caso aprovado, resultará na modificação de mais de 100 artigos da CLT.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2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1. Mulheres</a:t>
            </a:r>
            <a:r>
              <a:rPr lang="pt-BR" dirty="0" smtClean="0"/>
              <a:t>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grávidas e lactantes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Permissão do trabalho em local insalubre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a empregada somente será afastada de atividades insalubres em grau médio e em grau mínimo com apresentação de atestado, sendo que, neste caso, poderá, a critério do empregador, ser transferida para outro local na empresa considerado salubre, ainda que a dificuldade concreta seja a da aferição real da insalubridade.*</a:t>
            </a:r>
          </a:p>
          <a:p>
            <a:pPr marL="0" indent="0" algn="just">
              <a:buNone/>
            </a:pPr>
            <a:r>
              <a:rPr lang="pt-BR" sz="2700" dirty="0"/>
              <a:t>* </a:t>
            </a:r>
            <a:r>
              <a:rPr lang="pt-BR" sz="2700" dirty="0">
                <a:hlinkClick r:id="rId2"/>
              </a:rPr>
              <a:t>http://www.jorgesoutomaior.com/blog/os-201-ataques-da-reforma-aos-trabalhadores</a:t>
            </a:r>
            <a:r>
              <a:rPr lang="pt-BR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18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00FF"/>
                </a:solidFill>
              </a:rPr>
              <a:t>2. Contrato </a:t>
            </a:r>
            <a:r>
              <a:rPr lang="pt-BR" b="1" dirty="0">
                <a:solidFill>
                  <a:srgbClr val="0000FF"/>
                </a:solidFill>
              </a:rPr>
              <a:t>em tempo </a:t>
            </a:r>
            <a:r>
              <a:rPr lang="pt-BR" b="1" dirty="0" smtClean="0">
                <a:solidFill>
                  <a:srgbClr val="0000FF"/>
                </a:solidFill>
              </a:rPr>
              <a:t>parcial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A jornada máxima passa de 25 para 30 horas semanais - admitidas horas extras quando a jornada for de até 26 horas semanais.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</a:rPr>
              <a:t>Isso significa que todos os empregados que trabalharem até 30 ou 32 horas semanais não terão a garantia de um salário mínimo, sendo pagos proporcionalmente</a:t>
            </a:r>
          </a:p>
        </p:txBody>
      </p:sp>
    </p:spTree>
    <p:extLst>
      <p:ext uri="{BB962C8B-B14F-4D97-AF65-F5344CB8AC3E}">
        <p14:creationId xmlns:p14="http://schemas.microsoft.com/office/powerpoint/2010/main" val="111789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3. Banco </a:t>
            </a:r>
            <a:r>
              <a:rPr lang="pt-BR" sz="45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de horas e compensação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Permite que um simples acordo individual entre patrão e empregado retire direitos </a:t>
            </a:r>
          </a:p>
          <a:p>
            <a:pPr algn="just"/>
            <a:r>
              <a:rPr lang="pt-BR" sz="2400" dirty="0"/>
              <a:t>Poderá haver o acordo individual para estabelecer banco de horas com compensação em até 6 meses, possibilitando jornadas mensais superiores a 220 horas</a:t>
            </a:r>
          </a:p>
          <a:p>
            <a:pPr algn="just"/>
            <a:r>
              <a:rPr lang="pt-BR" sz="2400" dirty="0"/>
              <a:t>A jornada de 12x36 poderá também ser pactuada individualmente, </a:t>
            </a:r>
            <a:r>
              <a:rPr lang="pt-BR" sz="2400" u="sng" dirty="0">
                <a:solidFill>
                  <a:srgbClr val="FF0000"/>
                </a:solidFill>
              </a:rPr>
              <a:t>inclusive com previsão de supressão do intervalo para refeição e descanso</a:t>
            </a:r>
            <a:r>
              <a:rPr lang="pt-BR" sz="2400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9202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2562</TotalTime>
  <Words>1864</Words>
  <Application>Microsoft Macintosh PowerPoint</Application>
  <PresentationFormat>On-screen Show (4:3)</PresentationFormat>
  <Paragraphs>138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Expo</vt:lpstr>
      <vt:lpstr>Reforma Trabalhista (PLC 38/2017) CONTRAF - Coletivo Jurídico Nacional </vt:lpstr>
      <vt:lpstr>Reforma trabalhista CENÁRIO PRECARIZANTE</vt:lpstr>
      <vt:lpstr>CONCEITO AMPLO</vt:lpstr>
      <vt:lpstr>Projeto de Reforma Trabalhista desmonte e precarização</vt:lpstr>
      <vt:lpstr>Reforma trabalhista – Histórico de tramitação</vt:lpstr>
      <vt:lpstr>PL 6787/2016 Texto base x Texto relator</vt:lpstr>
      <vt:lpstr>1. Mulheres grávidas e lactantes</vt:lpstr>
      <vt:lpstr>2. Contrato em tempo parcial</vt:lpstr>
      <vt:lpstr>3. Banco de horas e compensação</vt:lpstr>
      <vt:lpstr>4. Negociado sobre o legislado</vt:lpstr>
      <vt:lpstr>5. Contrato intermitente</vt:lpstr>
      <vt:lpstr>6. Teletrabalho</vt:lpstr>
      <vt:lpstr>7. Demissão sem garantias</vt:lpstr>
      <vt:lpstr>8. Trabalho autônomo</vt:lpstr>
      <vt:lpstr>9. Limitação do dano moral</vt:lpstr>
      <vt:lpstr>10. Trabalhador hipersuficiente</vt:lpstr>
      <vt:lpstr>11. Representação por local de trabalho</vt:lpstr>
      <vt:lpstr>12. Enfraquecimento da  organização dos trabalhadores</vt:lpstr>
      <vt:lpstr>12. Enfraquecimento da  organização dos trabalhadores</vt:lpstr>
      <vt:lpstr>12. Enfraquecimento da  organização dos trabalhadores</vt:lpstr>
      <vt:lpstr>Reforma trabalhista</vt:lpstr>
      <vt:lpstr>Reforma trabalhista</vt:lpstr>
      <vt:lpstr>Reforma trabalhista</vt:lpstr>
      <vt:lpstr>Reforma trabalhista</vt:lpstr>
      <vt:lpstr>Reforma trabalhista</vt:lpstr>
      <vt:lpstr>Reforma trabalhista</vt:lpstr>
      <vt:lpstr>Tramitação do projeto no Senado</vt:lpstr>
      <vt:lpstr>O que o projeto NÃO prevê: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Privatização da CELG-D Aspectos Jurídicos</dc:title>
  <dc:creator>Max</dc:creator>
  <cp:lastModifiedBy>Fernando Antunes</cp:lastModifiedBy>
  <cp:revision>99</cp:revision>
  <dcterms:created xsi:type="dcterms:W3CDTF">2015-08-23T20:32:28Z</dcterms:created>
  <dcterms:modified xsi:type="dcterms:W3CDTF">2017-06-27T12:53:04Z</dcterms:modified>
</cp:coreProperties>
</file>